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o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Kashyap" userId="e9e8d8aabefe1400" providerId="LiveId" clId="{D585B3EA-3627-4B23-9078-819D54DC3534}"/>
    <pc:docChg chg="modSld">
      <pc:chgData name="Shivam Kashyap" userId="e9e8d8aabefe1400" providerId="LiveId" clId="{D585B3EA-3627-4B23-9078-819D54DC3534}" dt="2025-06-13T05:02:27.562" v="68" actId="20577"/>
      <pc:docMkLst>
        <pc:docMk/>
      </pc:docMkLst>
      <pc:sldChg chg="modSp mod">
        <pc:chgData name="Shivam Kashyap" userId="e9e8d8aabefe1400" providerId="LiveId" clId="{D585B3EA-3627-4B23-9078-819D54DC3534}" dt="2025-06-13T05:02:27.562" v="68" actId="20577"/>
        <pc:sldMkLst>
          <pc:docMk/>
          <pc:sldMk cId="0" sldId="256"/>
        </pc:sldMkLst>
        <pc:spChg chg="mod">
          <ac:chgData name="Shivam Kashyap" userId="e9e8d8aabefe1400" providerId="LiveId" clId="{D585B3EA-3627-4B23-9078-819D54DC3534}" dt="2025-06-13T05:02:27.562" v="68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Shivam Kashyap" userId="e9e8d8aabefe1400" providerId="LiveId" clId="{D585B3EA-3627-4B23-9078-819D54DC3534}" dt="2025-06-12T13:26:48.177" v="56" actId="1076"/>
        <pc:sldMkLst>
          <pc:docMk/>
          <pc:sldMk cId="0" sldId="258"/>
        </pc:sldMkLst>
        <pc:spChg chg="mod">
          <ac:chgData name="Shivam Kashyap" userId="e9e8d8aabefe1400" providerId="LiveId" clId="{D585B3EA-3627-4B23-9078-819D54DC3534}" dt="2025-06-12T13:26:48.177" v="56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hivam Kashyap" userId="e9e8d8aabefe1400" providerId="LiveId" clId="{D585B3EA-3627-4B23-9078-819D54DC3534}" dt="2025-06-12T13:26:42.460" v="55" actId="1076"/>
          <ac:spMkLst>
            <pc:docMk/>
            <pc:sldMk cId="0" sldId="258"/>
            <ac:spMk id="28" creationId="{00000000-0000-0000-0000-000000000000}"/>
          </ac:spMkLst>
        </pc:spChg>
      </pc:sldChg>
      <pc:sldChg chg="modSp mod">
        <pc:chgData name="Shivam Kashyap" userId="e9e8d8aabefe1400" providerId="LiveId" clId="{D585B3EA-3627-4B23-9078-819D54DC3534}" dt="2025-06-12T13:25:26.288" v="1" actId="1076"/>
        <pc:sldMkLst>
          <pc:docMk/>
          <pc:sldMk cId="0" sldId="271"/>
        </pc:sldMkLst>
        <pc:spChg chg="mod">
          <ac:chgData name="Shivam Kashyap" userId="e9e8d8aabefe1400" providerId="LiveId" clId="{D585B3EA-3627-4B23-9078-819D54DC3534}" dt="2025-06-12T13:25:26.288" v="1" actId="1076"/>
          <ac:spMkLst>
            <pc:docMk/>
            <pc:sldMk cId="0" sldId="271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6697980" cy="10298430"/>
          </a:xfrm>
          <a:custGeom>
            <a:avLst/>
            <a:gdLst/>
            <a:ahLst/>
            <a:cxnLst/>
            <a:rect l="l" t="t" r="r" b="b"/>
            <a:pathLst>
              <a:path w="6697980" h="10298430">
                <a:moveTo>
                  <a:pt x="0" y="0"/>
                </a:moveTo>
                <a:lnTo>
                  <a:pt x="6697980" y="0"/>
                </a:lnTo>
                <a:lnTo>
                  <a:pt x="669798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" b="-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26680" y="1638207"/>
            <a:ext cx="9532620" cy="4274820"/>
            <a:chOff x="0" y="0"/>
            <a:chExt cx="12710160" cy="56997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10160" cy="5699760"/>
            </a:xfrm>
            <a:custGeom>
              <a:avLst/>
              <a:gdLst/>
              <a:ahLst/>
              <a:cxnLst/>
              <a:rect l="l" t="t" r="r" b="b"/>
              <a:pathLst>
                <a:path w="12710160" h="5699760">
                  <a:moveTo>
                    <a:pt x="0" y="0"/>
                  </a:moveTo>
                  <a:lnTo>
                    <a:pt x="12710160" y="0"/>
                  </a:lnTo>
                  <a:lnTo>
                    <a:pt x="12710160" y="5699760"/>
                  </a:lnTo>
                  <a:lnTo>
                    <a:pt x="0" y="5699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2710160" cy="5852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1212"/>
                </a:lnSpc>
              </a:pPr>
              <a:r>
                <a:rPr lang="en-US" sz="80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Fake News Detection Using Machine Learning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11648" y="7066301"/>
            <a:ext cx="2081342" cy="29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7"/>
              </a:lnSpc>
            </a:pPr>
            <a:r>
              <a:rPr lang="en-US" sz="2622" dirty="0">
                <a:solidFill>
                  <a:srgbClr val="FFFFFF"/>
                </a:solidFill>
                <a:latin typeface="Fineday One"/>
                <a:ea typeface="Fineday One"/>
                <a:cs typeface="Fineday One"/>
                <a:sym typeface="Fineday One"/>
              </a:rPr>
              <a:t>Presented by:-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52319" y="7466206"/>
            <a:ext cx="5795101" cy="246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4843" b="1" dirty="0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Utsav Kashyap</a:t>
            </a:r>
          </a:p>
          <a:p>
            <a:pPr algn="l">
              <a:lnSpc>
                <a:spcPts val="4795"/>
              </a:lnSpc>
            </a:pPr>
            <a:r>
              <a:rPr lang="en-US" sz="4843" b="1" dirty="0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Rahul Kumar</a:t>
            </a:r>
          </a:p>
          <a:p>
            <a:pPr algn="l">
              <a:lnSpc>
                <a:spcPts val="4795"/>
              </a:lnSpc>
            </a:pPr>
            <a:r>
              <a:rPr lang="en-US" sz="4843" b="1" dirty="0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Saurabh Kumar</a:t>
            </a:r>
          </a:p>
          <a:p>
            <a:pPr algn="l">
              <a:lnSpc>
                <a:spcPts val="4795"/>
              </a:lnSpc>
            </a:pPr>
            <a:r>
              <a:rPr lang="en-US" sz="4843" b="1" dirty="0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Aryan </a:t>
            </a:r>
            <a:r>
              <a:rPr lang="en-US" sz="4843" b="1" dirty="0" err="1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kumar</a:t>
            </a:r>
            <a:endParaRPr lang="en-US" sz="4843" b="1" dirty="0">
              <a:solidFill>
                <a:srgbClr val="AFB9B4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1075670"/>
          </a:xfrm>
          <a:custGeom>
            <a:avLst/>
            <a:gdLst/>
            <a:ahLst/>
            <a:cxnLst/>
            <a:rect l="l" t="t" r="r" b="b"/>
            <a:pathLst>
              <a:path w="18288000" h="11075670">
                <a:moveTo>
                  <a:pt x="0" y="0"/>
                </a:moveTo>
                <a:lnTo>
                  <a:pt x="18288000" y="0"/>
                </a:lnTo>
                <a:lnTo>
                  <a:pt x="18288000" y="11075670"/>
                </a:lnTo>
                <a:lnTo>
                  <a:pt x="0" y="1107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040130" y="1851660"/>
            <a:ext cx="16230600" cy="8092440"/>
          </a:xfrm>
          <a:custGeom>
            <a:avLst/>
            <a:gdLst/>
            <a:ahLst/>
            <a:cxnLst/>
            <a:rect l="l" t="t" r="r" b="b"/>
            <a:pathLst>
              <a:path w="16230600" h="8092440">
                <a:moveTo>
                  <a:pt x="0" y="0"/>
                </a:moveTo>
                <a:lnTo>
                  <a:pt x="16230600" y="0"/>
                </a:lnTo>
                <a:lnTo>
                  <a:pt x="16230600" y="8092440"/>
                </a:lnTo>
                <a:lnTo>
                  <a:pt x="0" y="8092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" b="-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0130" y="811530"/>
            <a:ext cx="16230600" cy="1040130"/>
            <a:chOff x="0" y="0"/>
            <a:chExt cx="21640800" cy="1386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Interface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38962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7029450"/>
            <a:ext cx="16230600" cy="1040130"/>
            <a:chOff x="0" y="0"/>
            <a:chExt cx="21640800" cy="1386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Result and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1543050"/>
            <a:ext cx="16230600" cy="2068830"/>
            <a:chOff x="0" y="0"/>
            <a:chExt cx="21640800" cy="2758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03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367010"/>
          </a:xfrm>
          <a:custGeom>
            <a:avLst/>
            <a:gdLst/>
            <a:ahLst/>
            <a:cxnLst/>
            <a:rect l="l" t="t" r="r" b="b"/>
            <a:pathLst>
              <a:path w="18288000" h="10367010">
                <a:moveTo>
                  <a:pt x="0" y="0"/>
                </a:moveTo>
                <a:lnTo>
                  <a:pt x="18288000" y="0"/>
                </a:lnTo>
                <a:lnTo>
                  <a:pt x="18288000" y="10367010"/>
                </a:lnTo>
                <a:lnTo>
                  <a:pt x="0" y="1036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9532620" y="1577599"/>
            <a:ext cx="7566660" cy="4994910"/>
          </a:xfrm>
          <a:custGeom>
            <a:avLst/>
            <a:gdLst/>
            <a:ahLst/>
            <a:cxnLst/>
            <a:rect l="l" t="t" r="r" b="b"/>
            <a:pathLst>
              <a:path w="7566660" h="4994910">
                <a:moveTo>
                  <a:pt x="0" y="0"/>
                </a:moveTo>
                <a:lnTo>
                  <a:pt x="7566660" y="0"/>
                </a:lnTo>
                <a:lnTo>
                  <a:pt x="756666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1" b="-121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200150" y="1577599"/>
            <a:ext cx="7566660" cy="4994910"/>
          </a:xfrm>
          <a:custGeom>
            <a:avLst/>
            <a:gdLst/>
            <a:ahLst/>
            <a:cxnLst/>
            <a:rect l="l" t="t" r="r" b="b"/>
            <a:pathLst>
              <a:path w="7566660" h="4994910">
                <a:moveTo>
                  <a:pt x="0" y="0"/>
                </a:moveTo>
                <a:lnTo>
                  <a:pt x="7566660" y="0"/>
                </a:lnTo>
                <a:lnTo>
                  <a:pt x="756666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1" b="-1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00150" y="8181975"/>
            <a:ext cx="7566660" cy="891540"/>
            <a:chOff x="0" y="0"/>
            <a:chExt cx="10088880" cy="1188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8880" cy="1188720"/>
            </a:xfrm>
            <a:custGeom>
              <a:avLst/>
              <a:gdLst/>
              <a:ahLst/>
              <a:cxnLst/>
              <a:rect l="l" t="t" r="r" b="b"/>
              <a:pathLst>
                <a:path w="10088880" h="1188720">
                  <a:moveTo>
                    <a:pt x="0" y="0"/>
                  </a:moveTo>
                  <a:lnTo>
                    <a:pt x="10088880" y="0"/>
                  </a:lnTo>
                  <a:lnTo>
                    <a:pt x="100888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0888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 confusion matrix was plotted to visualize the distribution of predictions.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0150" y="7494784"/>
            <a:ext cx="7566660" cy="525780"/>
            <a:chOff x="0" y="0"/>
            <a:chExt cx="10088880" cy="701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88880" cy="701040"/>
            </a:xfrm>
            <a:custGeom>
              <a:avLst/>
              <a:gdLst/>
              <a:ahLst/>
              <a:cxnLst/>
              <a:rect l="l" t="t" r="r" b="b"/>
              <a:pathLst>
                <a:path w="10088880" h="701040">
                  <a:moveTo>
                    <a:pt x="0" y="0"/>
                  </a:moveTo>
                  <a:lnTo>
                    <a:pt x="10088880" y="0"/>
                  </a:lnTo>
                  <a:lnTo>
                    <a:pt x="10088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088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Confusion Matrix Analysis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32620" y="7195706"/>
            <a:ext cx="7566660" cy="1123937"/>
            <a:chOff x="0" y="0"/>
            <a:chExt cx="10088880" cy="14985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88880" cy="1498583"/>
            </a:xfrm>
            <a:custGeom>
              <a:avLst/>
              <a:gdLst/>
              <a:ahLst/>
              <a:cxnLst/>
              <a:rect l="l" t="t" r="r" b="b"/>
              <a:pathLst>
                <a:path w="10088880" h="1498583">
                  <a:moveTo>
                    <a:pt x="0" y="0"/>
                  </a:moveTo>
                  <a:lnTo>
                    <a:pt x="10088880" y="0"/>
                  </a:lnTo>
                  <a:lnTo>
                    <a:pt x="1008888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08888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ROC Curve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2620" y="7872476"/>
            <a:ext cx="7566660" cy="894334"/>
            <a:chOff x="0" y="0"/>
            <a:chExt cx="10088880" cy="11924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88880" cy="1192445"/>
            </a:xfrm>
            <a:custGeom>
              <a:avLst/>
              <a:gdLst/>
              <a:ahLst/>
              <a:cxnLst/>
              <a:rect l="l" t="t" r="r" b="b"/>
              <a:pathLst>
                <a:path w="10088880" h="1192445">
                  <a:moveTo>
                    <a:pt x="0" y="0"/>
                  </a:moveTo>
                  <a:lnTo>
                    <a:pt x="10088880" y="0"/>
                  </a:lnTo>
                  <a:lnTo>
                    <a:pt x="10088880" y="1192445"/>
                  </a:lnTo>
                  <a:lnTo>
                    <a:pt x="0" y="1192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0088880" cy="1259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 Receiver Operating Characteristic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2620" y="8627745"/>
            <a:ext cx="7566660" cy="445770"/>
            <a:chOff x="0" y="0"/>
            <a:chExt cx="10088880" cy="594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88880" cy="594360"/>
            </a:xfrm>
            <a:custGeom>
              <a:avLst/>
              <a:gdLst/>
              <a:ahLst/>
              <a:cxnLst/>
              <a:rect l="l" t="t" r="r" b="b"/>
              <a:pathLst>
                <a:path w="10088880" h="594360">
                  <a:moveTo>
                    <a:pt x="0" y="0"/>
                  </a:moveTo>
                  <a:lnTo>
                    <a:pt x="10088880" y="0"/>
                  </a:lnTo>
                  <a:lnTo>
                    <a:pt x="1008888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008888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ability to distinguish between the two classes.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70878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r="-154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586930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" r="-154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420177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" r="-15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04125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" r="-1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698855" y="6019236"/>
            <a:ext cx="3394710" cy="525780"/>
            <a:chOff x="0" y="0"/>
            <a:chExt cx="4526280" cy="701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99.45%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0130" y="2891790"/>
            <a:ext cx="16230600" cy="560070"/>
            <a:chOff x="0" y="0"/>
            <a:chExt cx="21640800" cy="7467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640800" cy="746760"/>
            </a:xfrm>
            <a:custGeom>
              <a:avLst/>
              <a:gdLst/>
              <a:ahLst/>
              <a:cxnLst/>
              <a:rect l="l" t="t" r="r" b="b"/>
              <a:pathLst>
                <a:path w="21640800" h="746760">
                  <a:moveTo>
                    <a:pt x="0" y="0"/>
                  </a:moveTo>
                  <a:lnTo>
                    <a:pt x="21640800" y="0"/>
                  </a:lnTo>
                  <a:lnTo>
                    <a:pt x="21640800" y="746760"/>
                  </a:lnTo>
                  <a:lnTo>
                    <a:pt x="0" y="746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1640800" cy="8324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50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These metrics demonstrate high model performance with excellent unseen data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6905" y="6019236"/>
            <a:ext cx="3394710" cy="525780"/>
            <a:chOff x="0" y="0"/>
            <a:chExt cx="4526280" cy="701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99.38%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4435" y="6019236"/>
            <a:ext cx="3394710" cy="525780"/>
            <a:chOff x="0" y="0"/>
            <a:chExt cx="4526280" cy="701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99.49%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4435" y="6716466"/>
            <a:ext cx="3394710" cy="891540"/>
            <a:chOff x="0" y="0"/>
            <a:chExt cx="4526280" cy="11887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26280" cy="1188720"/>
            </a:xfrm>
            <a:custGeom>
              <a:avLst/>
              <a:gdLst/>
              <a:ahLst/>
              <a:cxnLst/>
              <a:rect l="l" t="t" r="r" b="b"/>
              <a:pathLst>
                <a:path w="4526280" h="1188720">
                  <a:moveTo>
                    <a:pt x="0" y="0"/>
                  </a:moveTo>
                  <a:lnTo>
                    <a:pt x="4526280" y="0"/>
                  </a:lnTo>
                  <a:lnTo>
                    <a:pt x="45262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45262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total correct predictios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26905" y="6716466"/>
            <a:ext cx="3394710" cy="1337310"/>
            <a:chOff x="0" y="0"/>
            <a:chExt cx="4526280" cy="1783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26280" cy="1783080"/>
            </a:xfrm>
            <a:custGeom>
              <a:avLst/>
              <a:gdLst/>
              <a:ahLst/>
              <a:cxnLst/>
              <a:rect l="l" t="t" r="r" b="b"/>
              <a:pathLst>
                <a:path w="4526280" h="1783080">
                  <a:moveTo>
                    <a:pt x="0" y="0"/>
                  </a:moveTo>
                  <a:lnTo>
                    <a:pt x="4526280" y="0"/>
                  </a:lnTo>
                  <a:lnTo>
                    <a:pt x="45262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45262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true positives out of actual positives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66385" y="6716466"/>
            <a:ext cx="3394710" cy="1337310"/>
            <a:chOff x="0" y="0"/>
            <a:chExt cx="4526280" cy="1783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26280" cy="1783080"/>
            </a:xfrm>
            <a:custGeom>
              <a:avLst/>
              <a:gdLst/>
              <a:ahLst/>
              <a:cxnLst/>
              <a:rect l="l" t="t" r="r" b="b"/>
              <a:pathLst>
                <a:path w="4526280" h="1783080">
                  <a:moveTo>
                    <a:pt x="0" y="0"/>
                  </a:moveTo>
                  <a:lnTo>
                    <a:pt x="4526280" y="0"/>
                  </a:lnTo>
                  <a:lnTo>
                    <a:pt x="45262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45262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true positives out of predicted positives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0130" y="1531620"/>
            <a:ext cx="16230600" cy="1040130"/>
            <a:chOff x="0" y="0"/>
            <a:chExt cx="21640800" cy="1386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Evaluation Metrics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66385" y="6019236"/>
            <a:ext cx="3394710" cy="525780"/>
            <a:chOff x="0" y="0"/>
            <a:chExt cx="4526280" cy="7010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99.52%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698855" y="6716466"/>
            <a:ext cx="3394710" cy="891540"/>
            <a:chOff x="0" y="0"/>
            <a:chExt cx="4526280" cy="11887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26280" cy="1188720"/>
            </a:xfrm>
            <a:custGeom>
              <a:avLst/>
              <a:gdLst/>
              <a:ahLst/>
              <a:cxnLst/>
              <a:rect l="l" t="t" r="r" b="b"/>
              <a:pathLst>
                <a:path w="4526280" h="1188720">
                  <a:moveTo>
                    <a:pt x="0" y="0"/>
                  </a:moveTo>
                  <a:lnTo>
                    <a:pt x="4526280" y="0"/>
                  </a:lnTo>
                  <a:lnTo>
                    <a:pt x="45262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45262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Harmonic mean of precision and recall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Summary and Future 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04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70080" y="0"/>
            <a:ext cx="6217920" cy="10298430"/>
          </a:xfrm>
          <a:custGeom>
            <a:avLst/>
            <a:gdLst/>
            <a:ahLst/>
            <a:cxnLst/>
            <a:rect l="l" t="t" r="r" b="b"/>
            <a:pathLst>
              <a:path w="6217920" h="10298430">
                <a:moveTo>
                  <a:pt x="0" y="0"/>
                </a:moveTo>
                <a:lnTo>
                  <a:pt x="6217920" y="0"/>
                </a:lnTo>
                <a:lnTo>
                  <a:pt x="621792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" r="-107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51560" y="3314700"/>
            <a:ext cx="4823460" cy="4709160"/>
          </a:xfrm>
          <a:custGeom>
            <a:avLst/>
            <a:gdLst/>
            <a:ahLst/>
            <a:cxnLst/>
            <a:rect l="l" t="t" r="r" b="b"/>
            <a:pathLst>
              <a:path w="4823460" h="4709160">
                <a:moveTo>
                  <a:pt x="0" y="0"/>
                </a:moveTo>
                <a:lnTo>
                  <a:pt x="4823460" y="0"/>
                </a:lnTo>
                <a:lnTo>
                  <a:pt x="482346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" b="-75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6206490" y="3314700"/>
            <a:ext cx="4823460" cy="4709160"/>
          </a:xfrm>
          <a:custGeom>
            <a:avLst/>
            <a:gdLst/>
            <a:ahLst/>
            <a:cxnLst/>
            <a:rect l="l" t="t" r="r" b="b"/>
            <a:pathLst>
              <a:path w="4823460" h="4709160">
                <a:moveTo>
                  <a:pt x="0" y="0"/>
                </a:moveTo>
                <a:lnTo>
                  <a:pt x="4823460" y="0"/>
                </a:lnTo>
                <a:lnTo>
                  <a:pt x="482346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" b="-7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03670" y="3726180"/>
            <a:ext cx="4229100" cy="525780"/>
            <a:chOff x="0" y="0"/>
            <a:chExt cx="5638800" cy="701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38800" cy="701040"/>
            </a:xfrm>
            <a:custGeom>
              <a:avLst/>
              <a:gdLst/>
              <a:ahLst/>
              <a:cxnLst/>
              <a:rect l="l" t="t" r="r" b="b"/>
              <a:pathLst>
                <a:path w="5638800" h="701040">
                  <a:moveTo>
                    <a:pt x="0" y="0"/>
                  </a:moveTo>
                  <a:lnTo>
                    <a:pt x="5638800" y="0"/>
                  </a:lnTo>
                  <a:lnTo>
                    <a:pt x="563880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63880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 b="1" i="1">
                  <a:solidFill>
                    <a:srgbClr val="D7D7D7"/>
                  </a:solidFill>
                  <a:latin typeface="思源黑体 Bold Italics"/>
                  <a:ea typeface="思源黑体 Bold Italics"/>
                  <a:cs typeface="思源黑体 Bold Italics"/>
                  <a:sym typeface="思源黑体 Bold Italics"/>
                </a:rPr>
                <a:t>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03670" y="4560570"/>
            <a:ext cx="4229100" cy="3523234"/>
            <a:chOff x="0" y="0"/>
            <a:chExt cx="5638800" cy="46976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38800" cy="4697645"/>
            </a:xfrm>
            <a:custGeom>
              <a:avLst/>
              <a:gdLst/>
              <a:ahLst/>
              <a:cxnLst/>
              <a:rect l="l" t="t" r="r" b="b"/>
              <a:pathLst>
                <a:path w="5638800" h="4697645">
                  <a:moveTo>
                    <a:pt x="0" y="0"/>
                  </a:moveTo>
                  <a:lnTo>
                    <a:pt x="5638800" y="0"/>
                  </a:lnTo>
                  <a:lnTo>
                    <a:pt x="5638800" y="4697645"/>
                  </a:lnTo>
                  <a:lnTo>
                    <a:pt x="0" y="4697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638800" cy="47643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Make the model work with non-English and local language news. Add live datasets. Connect with knowledge graphs or reliable fact-checking APIs to check facts directly.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740" y="4777740"/>
            <a:ext cx="4229100" cy="3085084"/>
            <a:chOff x="0" y="0"/>
            <a:chExt cx="5638800" cy="41134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38800" cy="4113445"/>
            </a:xfrm>
            <a:custGeom>
              <a:avLst/>
              <a:gdLst/>
              <a:ahLst/>
              <a:cxnLst/>
              <a:rect l="l" t="t" r="r" b="b"/>
              <a:pathLst>
                <a:path w="5638800" h="4113445">
                  <a:moveTo>
                    <a:pt x="0" y="0"/>
                  </a:moveTo>
                  <a:lnTo>
                    <a:pt x="5638800" y="0"/>
                  </a:lnTo>
                  <a:lnTo>
                    <a:pt x="5638800" y="4113445"/>
                  </a:lnTo>
                  <a:lnTo>
                    <a:pt x="0" y="4113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5638800" cy="4180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 project showed that using machine learning with TF-IDF for features and the Passive Aggressive Classifier for training can find fake news with about 99.49% accuracy.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8740" y="3726180"/>
            <a:ext cx="4229100" cy="525780"/>
            <a:chOff x="0" y="0"/>
            <a:chExt cx="5638800" cy="701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38800" cy="701040"/>
            </a:xfrm>
            <a:custGeom>
              <a:avLst/>
              <a:gdLst/>
              <a:ahLst/>
              <a:cxnLst/>
              <a:rect l="l" t="t" r="r" b="b"/>
              <a:pathLst>
                <a:path w="5638800" h="701040">
                  <a:moveTo>
                    <a:pt x="0" y="0"/>
                  </a:moveTo>
                  <a:lnTo>
                    <a:pt x="5638800" y="0"/>
                  </a:lnTo>
                  <a:lnTo>
                    <a:pt x="563880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563880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 b="1" i="1">
                  <a:solidFill>
                    <a:srgbClr val="D7D7D7"/>
                  </a:solidFill>
                  <a:latin typeface="思源黑体 Bold Italics"/>
                  <a:ea typeface="思源黑体 Bold Italics"/>
                  <a:cs typeface="思源黑体 Bold Italics"/>
                  <a:sym typeface="思源黑体 Bold Italics"/>
                </a:rPr>
                <a:t>Summary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130" y="1931670"/>
            <a:ext cx="10012680" cy="1040130"/>
            <a:chOff x="0" y="0"/>
            <a:chExt cx="13350240" cy="1386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50239" cy="1386840"/>
            </a:xfrm>
            <a:custGeom>
              <a:avLst/>
              <a:gdLst/>
              <a:ahLst/>
              <a:cxnLst/>
              <a:rect l="l" t="t" r="r" b="b"/>
              <a:pathLst>
                <a:path w="13350239" h="1386840">
                  <a:moveTo>
                    <a:pt x="0" y="0"/>
                  </a:moveTo>
                  <a:lnTo>
                    <a:pt x="13350239" y="0"/>
                  </a:lnTo>
                  <a:lnTo>
                    <a:pt x="13350239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335024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Summary and Next Steps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0081260" cy="10298430"/>
          </a:xfrm>
          <a:custGeom>
            <a:avLst/>
            <a:gdLst/>
            <a:ahLst/>
            <a:cxnLst/>
            <a:rect l="l" t="t" r="r" b="b"/>
            <a:pathLst>
              <a:path w="10081260" h="10298430">
                <a:moveTo>
                  <a:pt x="0" y="0"/>
                </a:moveTo>
                <a:lnTo>
                  <a:pt x="10081260" y="0"/>
                </a:lnTo>
                <a:lnTo>
                  <a:pt x="1008126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" b="-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24120" y="2832497"/>
            <a:ext cx="7478658" cy="4301966"/>
            <a:chOff x="-1181120" y="-109538"/>
            <a:chExt cx="9971544" cy="5735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14360" cy="5516880"/>
            </a:xfrm>
            <a:custGeom>
              <a:avLst/>
              <a:gdLst/>
              <a:ahLst/>
              <a:cxnLst/>
              <a:rect l="l" t="t" r="r" b="b"/>
              <a:pathLst>
                <a:path w="8214360" h="5516880">
                  <a:moveTo>
                    <a:pt x="0" y="0"/>
                  </a:moveTo>
                  <a:lnTo>
                    <a:pt x="8214360" y="0"/>
                  </a:lnTo>
                  <a:lnTo>
                    <a:pt x="8214360" y="5516880"/>
                  </a:lnTo>
                  <a:lnTo>
                    <a:pt x="0" y="551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181120" y="-109538"/>
              <a:ext cx="9971544" cy="57359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49"/>
                </a:lnSpc>
              </a:pPr>
              <a:r>
                <a:rPr lang="en-US" sz="11612" i="1" dirty="0">
                  <a:solidFill>
                    <a:srgbClr val="EAEAEA"/>
                  </a:solidFill>
                  <a:latin typeface="思源黑体 Italics"/>
                  <a:ea typeface="思源黑体 Italics"/>
                  <a:cs typeface="思源黑体 Italics"/>
                  <a:sym typeface="思源黑体 Italics"/>
                </a:rPr>
                <a:t>Thank You !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Introduction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70080" y="0"/>
            <a:ext cx="6217920" cy="10298430"/>
          </a:xfrm>
          <a:custGeom>
            <a:avLst/>
            <a:gdLst/>
            <a:ahLst/>
            <a:cxnLst/>
            <a:rect l="l" t="t" r="r" b="b"/>
            <a:pathLst>
              <a:path w="6217920" h="10298430">
                <a:moveTo>
                  <a:pt x="0" y="0"/>
                </a:moveTo>
                <a:lnTo>
                  <a:pt x="6217920" y="0"/>
                </a:lnTo>
                <a:lnTo>
                  <a:pt x="621792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" r="-107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817245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20015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468630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172450" y="5715000"/>
            <a:ext cx="2708910" cy="525780"/>
            <a:chOff x="0" y="0"/>
            <a:chExt cx="3611880" cy="701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Impact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72450" y="6145054"/>
            <a:ext cx="2720342" cy="2038826"/>
            <a:chOff x="0" y="-356235"/>
            <a:chExt cx="3627123" cy="27184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1880" cy="2362200"/>
            </a:xfrm>
            <a:custGeom>
              <a:avLst/>
              <a:gdLst/>
              <a:ahLst/>
              <a:cxnLst/>
              <a:rect l="l" t="t" r="r" b="b"/>
              <a:pathLst>
                <a:path w="3611880" h="2362200">
                  <a:moveTo>
                    <a:pt x="0" y="0"/>
                  </a:moveTo>
                  <a:lnTo>
                    <a:pt x="3611880" y="0"/>
                  </a:lnTo>
                  <a:lnTo>
                    <a:pt x="3611880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3" y="-356235"/>
              <a:ext cx="361188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 dirty="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False information diminishes public confidence in media.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0150" y="5715000"/>
            <a:ext cx="2708910" cy="525780"/>
            <a:chOff x="0" y="0"/>
            <a:chExt cx="3611880" cy="701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Definition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0130" y="1177290"/>
            <a:ext cx="10012680" cy="1040130"/>
            <a:chOff x="0" y="0"/>
            <a:chExt cx="13350240" cy="1386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50239" cy="1386840"/>
            </a:xfrm>
            <a:custGeom>
              <a:avLst/>
              <a:gdLst/>
              <a:ahLst/>
              <a:cxnLst/>
              <a:rect l="l" t="t" r="r" b="b"/>
              <a:pathLst>
                <a:path w="13350239" h="1386840">
                  <a:moveTo>
                    <a:pt x="0" y="0"/>
                  </a:moveTo>
                  <a:lnTo>
                    <a:pt x="13350239" y="0"/>
                  </a:lnTo>
                  <a:lnTo>
                    <a:pt x="13350239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335024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Understanding Fake News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86300" y="6412230"/>
            <a:ext cx="2708910" cy="1337310"/>
            <a:chOff x="0" y="0"/>
            <a:chExt cx="3611880" cy="17830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1880" cy="1783080"/>
            </a:xfrm>
            <a:custGeom>
              <a:avLst/>
              <a:gdLst/>
              <a:ahLst/>
              <a:cxnLst/>
              <a:rect l="l" t="t" r="r" b="b"/>
              <a:pathLst>
                <a:path w="3611880" h="1783080">
                  <a:moveTo>
                    <a:pt x="0" y="0"/>
                  </a:moveTo>
                  <a:lnTo>
                    <a:pt x="3611880" y="0"/>
                  </a:lnTo>
                  <a:lnTo>
                    <a:pt x="36118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36118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It aims to deceive and manipulate public opinion.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686300" y="5715000"/>
            <a:ext cx="2708910" cy="525780"/>
            <a:chOff x="0" y="0"/>
            <a:chExt cx="3611880" cy="701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Purpose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0150" y="5909310"/>
            <a:ext cx="2708910" cy="3149854"/>
            <a:chOff x="0" y="-670560"/>
            <a:chExt cx="3611880" cy="41998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1880" cy="3529245"/>
            </a:xfrm>
            <a:custGeom>
              <a:avLst/>
              <a:gdLst/>
              <a:ahLst/>
              <a:cxnLst/>
              <a:rect l="l" t="t" r="r" b="b"/>
              <a:pathLst>
                <a:path w="3611880" h="3529245">
                  <a:moveTo>
                    <a:pt x="0" y="0"/>
                  </a:moveTo>
                  <a:lnTo>
                    <a:pt x="3611880" y="0"/>
                  </a:lnTo>
                  <a:lnTo>
                    <a:pt x="3611880" y="3529245"/>
                  </a:lnTo>
                  <a:lnTo>
                    <a:pt x="0" y="3529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70560"/>
              <a:ext cx="3611880" cy="35959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 dirty="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Fake news is misleading information presented as real news.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02870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6" b="-266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70382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6" b="-266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041380" y="355554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6" b="-26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437513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6" b="-266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4366260" y="3478711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66" b="-26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092440" y="4920615"/>
            <a:ext cx="2560320" cy="445770"/>
            <a:chOff x="0" y="0"/>
            <a:chExt cx="3413760" cy="594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Vectorization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7320" y="4792345"/>
            <a:ext cx="2560320" cy="891540"/>
            <a:chOff x="0" y="0"/>
            <a:chExt cx="3413760" cy="11887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13760" cy="1188720"/>
            </a:xfrm>
            <a:custGeom>
              <a:avLst/>
              <a:gdLst/>
              <a:ahLst/>
              <a:cxnLst/>
              <a:rect l="l" t="t" r="r" b="b"/>
              <a:pathLst>
                <a:path w="3413760" h="1188720">
                  <a:moveTo>
                    <a:pt x="0" y="0"/>
                  </a:moveTo>
                  <a:lnTo>
                    <a:pt x="3413760" y="0"/>
                  </a:lnTo>
                  <a:lnTo>
                    <a:pt x="34137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4137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Pipeline Construction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98980" y="4792345"/>
            <a:ext cx="2560320" cy="891540"/>
            <a:chOff x="0" y="0"/>
            <a:chExt cx="3413760" cy="1188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13760" cy="1188720"/>
            </a:xfrm>
            <a:custGeom>
              <a:avLst/>
              <a:gdLst/>
              <a:ahLst/>
              <a:cxnLst/>
              <a:rect l="l" t="t" r="r" b="b"/>
              <a:pathLst>
                <a:path w="3413760" h="1188720">
                  <a:moveTo>
                    <a:pt x="0" y="0"/>
                  </a:moveTo>
                  <a:lnTo>
                    <a:pt x="3413760" y="0"/>
                  </a:lnTo>
                  <a:lnTo>
                    <a:pt x="34137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4137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Feasibility 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54880" y="6823710"/>
            <a:ext cx="2560320" cy="1062990"/>
            <a:chOff x="0" y="0"/>
            <a:chExt cx="3413760" cy="14173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Analyze and clean datasets of fake and true news.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30000" y="6206490"/>
            <a:ext cx="2560320" cy="445770"/>
            <a:chOff x="0" y="0"/>
            <a:chExt cx="3413760" cy="594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7320" y="5855335"/>
            <a:ext cx="2560320" cy="1062990"/>
            <a:chOff x="0" y="0"/>
            <a:chExt cx="3413760" cy="14173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Build a robust ML pipeline for detecting fake news.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754880" y="6206490"/>
            <a:ext cx="2560320" cy="445770"/>
            <a:chOff x="0" y="0"/>
            <a:chExt cx="3413760" cy="594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Dataset Analysis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92440" y="5537835"/>
            <a:ext cx="2560320" cy="1062990"/>
            <a:chOff x="0" y="0"/>
            <a:chExt cx="3413760" cy="14173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 TF-IDF to convert text to numerical form.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98980" y="5855335"/>
            <a:ext cx="2560320" cy="1062990"/>
            <a:chOff x="0" y="0"/>
            <a:chExt cx="3413760" cy="14173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Show practical use of ML models in detection.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8680" y="877116"/>
            <a:ext cx="16230600" cy="1040130"/>
            <a:chOff x="0" y="0"/>
            <a:chExt cx="21640800" cy="13868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Project Objectives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430000" y="6823710"/>
            <a:ext cx="2560320" cy="1062990"/>
            <a:chOff x="0" y="0"/>
            <a:chExt cx="3413760" cy="14173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Train and evaluate model using various metrics.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Proposed Method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835640"/>
          </a:xfrm>
          <a:custGeom>
            <a:avLst/>
            <a:gdLst/>
            <a:ahLst/>
            <a:cxnLst/>
            <a:rect l="l" t="t" r="r" b="b"/>
            <a:pathLst>
              <a:path w="18288000" h="10835640">
                <a:moveTo>
                  <a:pt x="0" y="0"/>
                </a:moveTo>
                <a:lnTo>
                  <a:pt x="18288000" y="0"/>
                </a:lnTo>
                <a:lnTo>
                  <a:pt x="18288000" y="10835640"/>
                </a:lnTo>
                <a:lnTo>
                  <a:pt x="0" y="1083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r="-20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2914650"/>
          </a:xfrm>
          <a:custGeom>
            <a:avLst/>
            <a:gdLst/>
            <a:ahLst/>
            <a:cxnLst/>
            <a:rect l="l" t="t" r="r" b="b"/>
            <a:pathLst>
              <a:path w="18288000" h="2914650">
                <a:moveTo>
                  <a:pt x="0" y="0"/>
                </a:moveTo>
                <a:lnTo>
                  <a:pt x="18288000" y="0"/>
                </a:lnTo>
                <a:lnTo>
                  <a:pt x="18288000" y="2914650"/>
                </a:lnTo>
                <a:lnTo>
                  <a:pt x="0" y="291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" r="-111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561213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505331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40130" y="75209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90" b="-2090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324612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1033272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1268730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796671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528066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1472184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291465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 descr="preencoded.png"/>
          <p:cNvSpPr/>
          <p:nvPr/>
        </p:nvSpPr>
        <p:spPr>
          <a:xfrm>
            <a:off x="1000125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 descr="preencoded.png"/>
          <p:cNvSpPr/>
          <p:nvPr/>
        </p:nvSpPr>
        <p:spPr>
          <a:xfrm>
            <a:off x="1235583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 descr="preencoded.png"/>
          <p:cNvSpPr/>
          <p:nvPr/>
        </p:nvSpPr>
        <p:spPr>
          <a:xfrm>
            <a:off x="763524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509260" y="7212330"/>
            <a:ext cx="217170" cy="548640"/>
            <a:chOff x="0" y="0"/>
            <a:chExt cx="289560" cy="7315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67060" y="5767832"/>
            <a:ext cx="3840480" cy="445770"/>
            <a:chOff x="0" y="0"/>
            <a:chExt cx="5120640" cy="594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39010" y="7212330"/>
            <a:ext cx="217170" cy="548640"/>
            <a:chOff x="0" y="0"/>
            <a:chExt cx="289560" cy="731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12480" y="8698230"/>
            <a:ext cx="3840480" cy="445770"/>
            <a:chOff x="0" y="0"/>
            <a:chExt cx="5120640" cy="594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Training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43250" y="7246620"/>
            <a:ext cx="217170" cy="548640"/>
            <a:chOff x="0" y="0"/>
            <a:chExt cx="289560" cy="7315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52185" y="5760720"/>
            <a:ext cx="3840480" cy="445770"/>
            <a:chOff x="0" y="0"/>
            <a:chExt cx="5120640" cy="594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(TF-IDF Vectorization)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71600" y="5543550"/>
            <a:ext cx="3840480" cy="894334"/>
            <a:chOff x="0" y="0"/>
            <a:chExt cx="5120640" cy="11924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20640" cy="1192445"/>
            </a:xfrm>
            <a:custGeom>
              <a:avLst/>
              <a:gdLst/>
              <a:ahLst/>
              <a:cxnLst/>
              <a:rect l="l" t="t" r="r" b="b"/>
              <a:pathLst>
                <a:path w="5120640" h="1192445">
                  <a:moveTo>
                    <a:pt x="0" y="0"/>
                  </a:moveTo>
                  <a:lnTo>
                    <a:pt x="5120640" y="0"/>
                  </a:lnTo>
                  <a:lnTo>
                    <a:pt x="5120640" y="1192445"/>
                  </a:lnTo>
                  <a:lnTo>
                    <a:pt x="0" y="1192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5120640" cy="1259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 Acquisition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29850" y="7212330"/>
            <a:ext cx="217170" cy="548640"/>
            <a:chOff x="0" y="0"/>
            <a:chExt cx="289560" cy="7315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133070" y="8698230"/>
            <a:ext cx="3840480" cy="891540"/>
            <a:chOff x="0" y="0"/>
            <a:chExt cx="5120640" cy="11887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120640" cy="1188720"/>
            </a:xfrm>
            <a:custGeom>
              <a:avLst/>
              <a:gdLst/>
              <a:ahLst/>
              <a:cxnLst/>
              <a:rect l="l" t="t" r="r" b="b"/>
              <a:pathLst>
                <a:path w="5120640" h="1188720">
                  <a:moveTo>
                    <a:pt x="0" y="0"/>
                  </a:moveTo>
                  <a:lnTo>
                    <a:pt x="5120640" y="0"/>
                  </a:lnTo>
                  <a:lnTo>
                    <a:pt x="512064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512064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Deployment (Persistence)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42950" y="3208020"/>
            <a:ext cx="16230600" cy="1040130"/>
            <a:chOff x="0" y="0"/>
            <a:chExt cx="21640800" cy="13868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Architecture of Proposed Method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052185" y="5143500"/>
            <a:ext cx="3840480" cy="445770"/>
            <a:chOff x="0" y="0"/>
            <a:chExt cx="5120640" cy="59436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Feature Engineering 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584430" y="7246620"/>
            <a:ext cx="217170" cy="548640"/>
            <a:chOff x="0" y="0"/>
            <a:chExt cx="289560" cy="73152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863840" y="7246620"/>
            <a:ext cx="217170" cy="548640"/>
            <a:chOff x="0" y="0"/>
            <a:chExt cx="289560" cy="73152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691890" y="8698230"/>
            <a:ext cx="3840480" cy="445770"/>
            <a:chOff x="0" y="0"/>
            <a:chExt cx="5120640" cy="59436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Preprocessing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374457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818959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263461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04395" y="6801132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Limit features to the top 5000 most informative terms.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435" y="6355362"/>
            <a:ext cx="4789170" cy="1337310"/>
            <a:chOff x="0" y="0"/>
            <a:chExt cx="6385560" cy="1783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Merge them into a single DataFrame with corresponding labels (0 = Fake, 1 = Real).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49415" y="4606572"/>
            <a:ext cx="4789170" cy="525780"/>
            <a:chOff x="0" y="0"/>
            <a:chExt cx="6385560" cy="701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Preprocessing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49415" y="5303802"/>
            <a:ext cx="4789170" cy="891540"/>
            <a:chOff x="0" y="0"/>
            <a:chExt cx="6385560" cy="11887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Combine the title and text fields.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9415" y="6355362"/>
            <a:ext cx="4789170" cy="891540"/>
            <a:chOff x="0" y="0"/>
            <a:chExt cx="6385560" cy="1188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Clean the text using regular expressions.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04395" y="4606572"/>
            <a:ext cx="4789170" cy="525780"/>
            <a:chOff x="0" y="0"/>
            <a:chExt cx="6385560" cy="70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Feature Engineering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4435" y="4606572"/>
            <a:ext cx="4789170" cy="525780"/>
            <a:chOff x="0" y="0"/>
            <a:chExt cx="6385560" cy="701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 Acquisition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49415" y="7418352"/>
            <a:ext cx="4789170" cy="891540"/>
            <a:chOff x="0" y="0"/>
            <a:chExt cx="6385560" cy="1188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Remove stopwords and convert to lowercase.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04395" y="5303802"/>
            <a:ext cx="4789170" cy="1337310"/>
            <a:chOff x="0" y="0"/>
            <a:chExt cx="6385560" cy="17830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Use Tf-idf Vectorizer to transform preprocessed text into numerical feature vectors.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435" y="5303802"/>
            <a:ext cx="4789170" cy="891540"/>
            <a:chOff x="0" y="0"/>
            <a:chExt cx="6385560" cy="11887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Load labeled fake and real news datasets from Kaggel.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263461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374457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818959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49415" y="4857750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Visualize performance using matplotlib and seaborn.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435" y="6366510"/>
            <a:ext cx="4789170" cy="891540"/>
            <a:chOff x="0" y="0"/>
            <a:chExt cx="6385560" cy="1188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Split the dataset into 80% training and 20% testing.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150" y="4019563"/>
            <a:ext cx="4789170" cy="1123937"/>
            <a:chOff x="0" y="0"/>
            <a:chExt cx="6385560" cy="14985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1498583"/>
            </a:xfrm>
            <a:custGeom>
              <a:avLst/>
              <a:gdLst/>
              <a:ahLst/>
              <a:cxnLst/>
              <a:rect l="l" t="t" r="r" b="b"/>
              <a:pathLst>
                <a:path w="6385560" h="1498583">
                  <a:moveTo>
                    <a:pt x="0" y="0"/>
                  </a:moveTo>
                  <a:lnTo>
                    <a:pt x="6385560" y="0"/>
                  </a:lnTo>
                  <a:lnTo>
                    <a:pt x="638556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Training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04395" y="5920740"/>
            <a:ext cx="4789170" cy="1337310"/>
            <a:chOff x="0" y="0"/>
            <a:chExt cx="6385560" cy="1783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These can be loaded into a web application or Streamlit interface for real-time use. 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9415" y="5920740"/>
            <a:ext cx="4789170" cy="1337310"/>
            <a:chOff x="0" y="0"/>
            <a:chExt cx="6385560" cy="1783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Use metrics such as accuracy, confusion matrix, and ROC-AUC.</a:t>
              </a:r>
            </a:p>
            <a:p>
              <a:pPr marL="348754" lvl="1" indent="-174377" algn="ctr">
                <a:lnSpc>
                  <a:spcPts val="347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4435" y="4857750"/>
            <a:ext cx="4789170" cy="1337310"/>
            <a:chOff x="0" y="0"/>
            <a:chExt cx="6385560" cy="178308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Train a Passive Aggressive Classifier on the TF-IDF vectors.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04395" y="4857750"/>
            <a:ext cx="4789170" cy="891540"/>
            <a:chOff x="0" y="0"/>
            <a:chExt cx="6385560" cy="11887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Serialize the trained model and vectorizer using pickle.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04395" y="4171950"/>
            <a:ext cx="4789170" cy="525780"/>
            <a:chOff x="0" y="0"/>
            <a:chExt cx="6385560" cy="7010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Deployment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49415" y="3886200"/>
            <a:ext cx="4789170" cy="1123937"/>
            <a:chOff x="0" y="0"/>
            <a:chExt cx="6385560" cy="14985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85560" cy="1498583"/>
            </a:xfrm>
            <a:custGeom>
              <a:avLst/>
              <a:gdLst/>
              <a:ahLst/>
              <a:cxnLst/>
              <a:rect l="l" t="t" r="r" b="b"/>
              <a:pathLst>
                <a:path w="6385560" h="1498583">
                  <a:moveTo>
                    <a:pt x="0" y="0"/>
                  </a:moveTo>
                  <a:lnTo>
                    <a:pt x="6385560" y="0"/>
                  </a:lnTo>
                  <a:lnTo>
                    <a:pt x="638556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638556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435" y="7429500"/>
            <a:ext cx="4789170" cy="891540"/>
            <a:chOff x="0" y="0"/>
            <a:chExt cx="6385560" cy="11887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Optimize for speed and binary classification accuracy.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2754630" y="3714750"/>
            <a:ext cx="1680210" cy="1920240"/>
          </a:xfrm>
          <a:custGeom>
            <a:avLst/>
            <a:gdLst/>
            <a:ahLst/>
            <a:cxnLst/>
            <a:rect l="l" t="t" r="r" b="b"/>
            <a:pathLst>
              <a:path w="1680210" h="1920240">
                <a:moveTo>
                  <a:pt x="0" y="0"/>
                </a:moveTo>
                <a:lnTo>
                  <a:pt x="1680210" y="0"/>
                </a:lnTo>
                <a:lnTo>
                  <a:pt x="168021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" r="-44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3750290" y="371475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8195310" y="371475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10110" y="6617970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3855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Combining title and body text to improve context coverage.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0150" y="6617970"/>
            <a:ext cx="4789170" cy="1337310"/>
            <a:chOff x="0" y="0"/>
            <a:chExt cx="6385560" cy="1783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38556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Regular expression-based cleaning to remove non-alphabetical characters.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150" y="5920740"/>
            <a:ext cx="4789170" cy="525780"/>
            <a:chOff x="0" y="0"/>
            <a:chExt cx="6385560" cy="701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Cleaning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0110" y="5920740"/>
            <a:ext cx="4789170" cy="525780"/>
            <a:chOff x="0" y="0"/>
            <a:chExt cx="6385560" cy="701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Context Improvement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5130" y="6617970"/>
            <a:ext cx="4789170" cy="1337310"/>
            <a:chOff x="0" y="0"/>
            <a:chExt cx="6385560" cy="1783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38556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Lowercasing and stop word removal using NLTK's stop word corpus.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0130" y="2194560"/>
            <a:ext cx="16230600" cy="1040130"/>
            <a:chOff x="0" y="0"/>
            <a:chExt cx="21640800" cy="1386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NLP and Feature Engineering Techniques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55130" y="5920740"/>
            <a:ext cx="4789170" cy="525780"/>
            <a:chOff x="0" y="0"/>
            <a:chExt cx="6385560" cy="701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Normalization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507</Words>
  <Application>Microsoft Office PowerPoint</Application>
  <PresentationFormat>Custom</PresentationFormat>
  <Paragraphs>95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Lora Bold</vt:lpstr>
      <vt:lpstr>思源黑体</vt:lpstr>
      <vt:lpstr>Arial</vt:lpstr>
      <vt:lpstr>思源黑体 Bold Italics</vt:lpstr>
      <vt:lpstr>思源黑体 Italics</vt:lpstr>
      <vt:lpstr>Fineday One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Using Mac___.pptx</dc:title>
  <cp:lastModifiedBy>Shivam Kashyap</cp:lastModifiedBy>
  <cp:revision>2</cp:revision>
  <dcterms:created xsi:type="dcterms:W3CDTF">2006-08-16T00:00:00Z</dcterms:created>
  <dcterms:modified xsi:type="dcterms:W3CDTF">2025-06-13T05:02:40Z</dcterms:modified>
  <dc:identifier>DAGpwYcaulI</dc:identifier>
</cp:coreProperties>
</file>